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20"/>
  </p:notesMasterIdLst>
  <p:handoutMasterIdLst>
    <p:handoutMasterId r:id="rId21"/>
  </p:handoutMasterIdLst>
  <p:sldIdLst>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99" d="100"/>
          <a:sy n="99"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658EC0-2AA5-425F-9B36-E15F0A8ADD67}" type="datetime1">
              <a:rPr lang="ru-RU" noProof="1" smtClean="0"/>
              <a:t>16.03.2021</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2A2551-A97A-41BA-8506-864E9B1B7F14}" type="slidenum">
              <a:rPr lang="ru-RU" noProof="1" smtClean="0"/>
              <a:t>‹#›</a:t>
            </a:fld>
            <a:endParaRPr lang="ru-RU" noProof="1"/>
          </a:p>
        </p:txBody>
      </p:sp>
    </p:spTree>
    <p:extLst>
      <p:ext uri="{BB962C8B-B14F-4D97-AF65-F5344CB8AC3E}">
        <p14:creationId xmlns:p14="http://schemas.microsoft.com/office/powerpoint/2010/main" val="2181417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B12322-4539-4F09-AFEE-2F9D90375F08}" type="datetime1">
              <a:rPr lang="ru-RU" noProof="1" smtClean="0"/>
              <a:t>16.03.2021</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448EA56-9E57-4CE6-BE55-CAC1FDCAA019}" type="slidenum">
              <a:rPr lang="ru-RU" noProof="1" dirty="0" smtClean="0"/>
              <a:t>‹#›</a:t>
            </a:fld>
            <a:endParaRPr lang="ru-RU" noProof="1"/>
          </a:p>
        </p:txBody>
      </p:sp>
    </p:spTree>
    <p:extLst>
      <p:ext uri="{BB962C8B-B14F-4D97-AF65-F5344CB8AC3E}">
        <p14:creationId xmlns:p14="http://schemas.microsoft.com/office/powerpoint/2010/main" val="16025179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9448EA56-9E57-4CE6-BE55-CAC1FDCAA019}" type="slidenum">
              <a:rPr lang="ru-RU" noProof="1" smtClean="0"/>
              <a:t>1</a:t>
            </a:fld>
            <a:endParaRPr lang="ru-RU" noProof="1"/>
          </a:p>
        </p:txBody>
      </p:sp>
    </p:spTree>
    <p:extLst>
      <p:ext uri="{BB962C8B-B14F-4D97-AF65-F5344CB8AC3E}">
        <p14:creationId xmlns:p14="http://schemas.microsoft.com/office/powerpoint/2010/main" val="186029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pPr rtl="0"/>
            <a:fld id="{398D500D-F93A-4F56-B7C9-5EAB96522CD7}" type="datetime1">
              <a:rPr lang="ru-RU" noProof="1" smtClean="0"/>
              <a:t>16.03.2021</a:t>
            </a:fld>
            <a:endParaRPr lang="ru-RU" noProof="1"/>
          </a:p>
        </p:txBody>
      </p:sp>
      <p:sp>
        <p:nvSpPr>
          <p:cNvPr id="5" name="Footer Placeholder 4"/>
          <p:cNvSpPr>
            <a:spLocks noGrp="1"/>
          </p:cNvSpPr>
          <p:nvPr>
            <p:ph type="ftr" sz="quarter" idx="11"/>
          </p:nvPr>
        </p:nvSpPr>
        <p:spPr>
          <a:xfrm>
            <a:off x="1876424" y="5410201"/>
            <a:ext cx="5124886" cy="365125"/>
          </a:xfrm>
        </p:spPr>
        <p:txBody>
          <a:bodyPr/>
          <a:lstStyle/>
          <a:p>
            <a:pPr rtl="0"/>
            <a:endParaRPr lang="ru-RU" noProof="1"/>
          </a:p>
        </p:txBody>
      </p:sp>
      <p:sp>
        <p:nvSpPr>
          <p:cNvPr id="6" name="Slide Number Placeholder 5"/>
          <p:cNvSpPr>
            <a:spLocks noGrp="1"/>
          </p:cNvSpPr>
          <p:nvPr>
            <p:ph type="sldNum" sz="quarter" idx="12"/>
          </p:nvPr>
        </p:nvSpPr>
        <p:spPr>
          <a:xfrm>
            <a:off x="9896911" y="5410199"/>
            <a:ext cx="771089" cy="365125"/>
          </a:xfrm>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13211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6" name="Footer Placeholder 5"/>
          <p:cNvSpPr>
            <a:spLocks noGrp="1"/>
          </p:cNvSpPr>
          <p:nvPr>
            <p:ph type="ftr" sz="quarter" idx="11"/>
          </p:nvPr>
        </p:nvSpPr>
        <p:spPr/>
        <p:txBody>
          <a:bodyPr/>
          <a:lstStyle/>
          <a:p>
            <a:endParaRPr lang="ru-RU" noProof="1"/>
          </a:p>
        </p:txBody>
      </p:sp>
      <p:sp>
        <p:nvSpPr>
          <p:cNvPr id="7" name="Slide Number Placeholder 6"/>
          <p:cNvSpPr>
            <a:spLocks noGrp="1"/>
          </p:cNvSpPr>
          <p:nvPr>
            <p:ph type="sldNum" sz="quarter" idx="12"/>
          </p:nvPr>
        </p:nvSpPr>
        <p:spPr/>
        <p:txBody>
          <a:body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14732517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6" name="Footer Placeholder 5"/>
          <p:cNvSpPr>
            <a:spLocks noGrp="1"/>
          </p:cNvSpPr>
          <p:nvPr>
            <p:ph type="ftr" sz="quarter" idx="11"/>
          </p:nvPr>
        </p:nvSpPr>
        <p:spPr/>
        <p:txBody>
          <a:bodyPr/>
          <a:lstStyle/>
          <a:p>
            <a:endParaRPr lang="ru-RU" noProof="1"/>
          </a:p>
        </p:txBody>
      </p:sp>
      <p:sp>
        <p:nvSpPr>
          <p:cNvPr id="7" name="Slide Number Placeholder 6"/>
          <p:cNvSpPr>
            <a:spLocks noGrp="1"/>
          </p:cNvSpPr>
          <p:nvPr>
            <p:ph type="sldNum" sz="quarter" idx="12"/>
          </p:nvPr>
        </p:nvSpPr>
        <p:spPr/>
        <p:txBody>
          <a:body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5980105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6" name="Footer Placeholder 5"/>
          <p:cNvSpPr>
            <a:spLocks noGrp="1"/>
          </p:cNvSpPr>
          <p:nvPr>
            <p:ph type="ftr" sz="quarter" idx="11"/>
          </p:nvPr>
        </p:nvSpPr>
        <p:spPr/>
        <p:txBody>
          <a:bodyPr/>
          <a:lstStyle/>
          <a:p>
            <a:endParaRPr lang="ru-RU" noProof="1"/>
          </a:p>
        </p:txBody>
      </p:sp>
      <p:sp>
        <p:nvSpPr>
          <p:cNvPr id="7" name="Slide Number Placeholder 6"/>
          <p:cNvSpPr>
            <a:spLocks noGrp="1"/>
          </p:cNvSpPr>
          <p:nvPr>
            <p:ph type="sldNum" sz="quarter" idx="12"/>
          </p:nvPr>
        </p:nvSpPr>
        <p:spPr/>
        <p:txBody>
          <a:bodyPr/>
          <a:lstStyle/>
          <a:p>
            <a:fld id="{6D22F896-40B5-4ADD-8801-0D06FADFA095}" type="slidenum">
              <a:rPr lang="ru-RU" noProof="1" smtClean="0"/>
              <a:pPr/>
              <a:t>‹#›</a:t>
            </a:fld>
            <a:endParaRPr lang="ru-RU" noProof="1"/>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92583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6" name="Footer Placeholder 5"/>
          <p:cNvSpPr>
            <a:spLocks noGrp="1"/>
          </p:cNvSpPr>
          <p:nvPr>
            <p:ph type="ftr" sz="quarter" idx="11"/>
          </p:nvPr>
        </p:nvSpPr>
        <p:spPr/>
        <p:txBody>
          <a:bodyPr/>
          <a:lstStyle/>
          <a:p>
            <a:endParaRPr lang="ru-RU" noProof="1"/>
          </a:p>
        </p:txBody>
      </p:sp>
      <p:sp>
        <p:nvSpPr>
          <p:cNvPr id="7" name="Slide Number Placeholder 6"/>
          <p:cNvSpPr>
            <a:spLocks noGrp="1"/>
          </p:cNvSpPr>
          <p:nvPr>
            <p:ph type="sldNum" sz="quarter" idx="12"/>
          </p:nvPr>
        </p:nvSpPr>
        <p:spPr/>
        <p:txBody>
          <a:body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1548754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4" name="Footer Placeholder 3"/>
          <p:cNvSpPr>
            <a:spLocks noGrp="1"/>
          </p:cNvSpPr>
          <p:nvPr>
            <p:ph type="ftr" sz="quarter" idx="11"/>
          </p:nvPr>
        </p:nvSpPr>
        <p:spPr/>
        <p:txBody>
          <a:bodyPr/>
          <a:lstStyle/>
          <a:p>
            <a:endParaRPr lang="ru-RU" noProof="1"/>
          </a:p>
        </p:txBody>
      </p:sp>
      <p:sp>
        <p:nvSpPr>
          <p:cNvPr id="5" name="Slide Number Placeholder 4"/>
          <p:cNvSpPr>
            <a:spLocks noGrp="1"/>
          </p:cNvSpPr>
          <p:nvPr>
            <p:ph type="sldNum" sz="quarter" idx="12"/>
          </p:nvPr>
        </p:nvSpPr>
        <p:spPr/>
        <p:txBody>
          <a:body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29703236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4" name="Footer Placeholder 3"/>
          <p:cNvSpPr>
            <a:spLocks noGrp="1"/>
          </p:cNvSpPr>
          <p:nvPr>
            <p:ph type="ftr" sz="quarter" idx="11"/>
          </p:nvPr>
        </p:nvSpPr>
        <p:spPr/>
        <p:txBody>
          <a:bodyPr/>
          <a:lstStyle/>
          <a:p>
            <a:endParaRPr lang="ru-RU" noProof="1"/>
          </a:p>
        </p:txBody>
      </p:sp>
      <p:sp>
        <p:nvSpPr>
          <p:cNvPr id="5" name="Slide Number Placeholder 4"/>
          <p:cNvSpPr>
            <a:spLocks noGrp="1"/>
          </p:cNvSpPr>
          <p:nvPr>
            <p:ph type="sldNum" sz="quarter" idx="12"/>
          </p:nvPr>
        </p:nvSpPr>
        <p:spPr/>
        <p:txBody>
          <a:body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17008142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325EF9EB-9D92-4DDE-9E41-893F875ACB24}" type="datetime1">
              <a:rPr lang="ru-RU" noProof="1" smtClean="0"/>
              <a:t>16.03.2021</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19121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4D350996-2F15-4121-8E66-38761C8D5E05}" type="datetime1">
              <a:rPr lang="ru-RU" noProof="1" smtClean="0"/>
              <a:t>16.03.2021</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273813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56AB3E9D-2EA3-4D6A-A72C-637690BBED1F}" type="datetime1">
              <a:rPr lang="ru-RU" noProof="1" smtClean="0"/>
              <a:t>16.03.2021</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8086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70F416C0-9000-4283-9692-B3A90025647D}" type="datetime1">
              <a:rPr lang="ru-RU" noProof="1" smtClean="0"/>
              <a:t>16.03.2021</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21998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rtl="0"/>
            <a:fld id="{12AD5D8C-D542-4B29-9195-3DC17658322B}" type="datetime1">
              <a:rPr lang="ru-RU" noProof="1" smtClean="0"/>
              <a:t>16.03.2021</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56322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rtl="0"/>
            <a:fld id="{689D3A42-F644-4063-B646-4704DF249F0C}" type="datetime1">
              <a:rPr lang="ru-RU" noProof="1" smtClean="0"/>
              <a:t>16.03.2021</a:t>
            </a:fld>
            <a:endParaRPr lang="ru-RU" noProof="1"/>
          </a:p>
        </p:txBody>
      </p:sp>
      <p:sp>
        <p:nvSpPr>
          <p:cNvPr id="8" name="Footer Placeholder 7"/>
          <p:cNvSpPr>
            <a:spLocks noGrp="1"/>
          </p:cNvSpPr>
          <p:nvPr>
            <p:ph type="ftr" sz="quarter" idx="11"/>
          </p:nvPr>
        </p:nvSpPr>
        <p:spPr/>
        <p:txBody>
          <a:bodyPr/>
          <a:lstStyle/>
          <a:p>
            <a:pPr rtl="0"/>
            <a:endParaRPr lang="ru-RU" noProof="1"/>
          </a:p>
        </p:txBody>
      </p:sp>
      <p:sp>
        <p:nvSpPr>
          <p:cNvPr id="9" name="Slide Number Placeholder 8"/>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332620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83C6C0E-EFA4-4BBD-99C9-18AACB888348}" type="datetime1">
              <a:rPr lang="ru-RU" noProof="1" smtClean="0"/>
              <a:pPr/>
              <a:t>16.03.2021</a:t>
            </a:fld>
            <a:endParaRPr lang="ru-RU" noProof="1"/>
          </a:p>
        </p:txBody>
      </p:sp>
      <p:sp>
        <p:nvSpPr>
          <p:cNvPr id="4" name="Footer Placeholder 3"/>
          <p:cNvSpPr>
            <a:spLocks noGrp="1"/>
          </p:cNvSpPr>
          <p:nvPr>
            <p:ph type="ftr" sz="quarter" idx="11"/>
          </p:nvPr>
        </p:nvSpPr>
        <p:spPr/>
        <p:txBody>
          <a:bodyPr/>
          <a:lstStyle/>
          <a:p>
            <a:endParaRPr lang="ru-RU" noProof="1"/>
          </a:p>
        </p:txBody>
      </p:sp>
      <p:sp>
        <p:nvSpPr>
          <p:cNvPr id="5" name="Slide Number Placeholder 4"/>
          <p:cNvSpPr>
            <a:spLocks noGrp="1"/>
          </p:cNvSpPr>
          <p:nvPr>
            <p:ph type="sldNum" sz="quarter" idx="12"/>
          </p:nvPr>
        </p:nvSpPr>
        <p:spPr/>
        <p:txBody>
          <a:body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29718685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53891A39-9BC4-410C-8056-192D331B8387}" type="datetime1">
              <a:rPr lang="ru-RU" noProof="1" smtClean="0"/>
              <a:t>16.03.2021</a:t>
            </a:fld>
            <a:endParaRPr lang="ru-RU" noProof="1"/>
          </a:p>
        </p:txBody>
      </p:sp>
      <p:sp>
        <p:nvSpPr>
          <p:cNvPr id="3" name="Footer Placeholder 2"/>
          <p:cNvSpPr>
            <a:spLocks noGrp="1"/>
          </p:cNvSpPr>
          <p:nvPr>
            <p:ph type="ftr" sz="quarter" idx="11"/>
          </p:nvPr>
        </p:nvSpPr>
        <p:spPr/>
        <p:txBody>
          <a:bodyPr/>
          <a:lstStyle/>
          <a:p>
            <a:pPr rtl="0"/>
            <a:endParaRPr lang="ru-RU" noProof="1"/>
          </a:p>
        </p:txBody>
      </p:sp>
      <p:sp>
        <p:nvSpPr>
          <p:cNvPr id="4" name="Slide Number Placeholder 3"/>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21834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rtl="0"/>
            <a:fld id="{79A2AFE5-53CE-40B7-A7CA-3F36F066F780}" type="datetime1">
              <a:rPr lang="ru-RU" noProof="1" smtClean="0"/>
              <a:t>16.03.2021</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386323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rtl="0"/>
            <a:fld id="{86D28C8B-7781-4308-B8AF-FB68815E5273}" type="datetime1">
              <a:rPr lang="ru-RU" noProof="1" smtClean="0"/>
              <a:t>16.03.2021</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6D22F896-40B5-4ADD-8801-0D06FADFA095}" type="slidenum">
              <a:rPr lang="ru-RU" noProof="1" smtClean="0"/>
              <a:t>‹#›</a:t>
            </a:fld>
            <a:endParaRPr lang="ru-RU" noProof="1"/>
          </a:p>
        </p:txBody>
      </p:sp>
    </p:spTree>
    <p:extLst>
      <p:ext uri="{BB962C8B-B14F-4D97-AF65-F5344CB8AC3E}">
        <p14:creationId xmlns:p14="http://schemas.microsoft.com/office/powerpoint/2010/main" val="196437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3C6C0E-EFA4-4BBD-99C9-18AACB888348}" type="datetime1">
              <a:rPr lang="ru-RU" noProof="1" smtClean="0"/>
              <a:pPr/>
              <a:t>16.03.2021</a:t>
            </a:fld>
            <a:endParaRPr lang="ru-RU" noProof="1"/>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noProof="1"/>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ru-RU" noProof="1" smtClean="0"/>
              <a:pPr/>
              <a:t>‹#›</a:t>
            </a:fld>
            <a:endParaRPr lang="ru-RU" noProof="1"/>
          </a:p>
        </p:txBody>
      </p:sp>
    </p:spTree>
    <p:extLst>
      <p:ext uri="{BB962C8B-B14F-4D97-AF65-F5344CB8AC3E}">
        <p14:creationId xmlns:p14="http://schemas.microsoft.com/office/powerpoint/2010/main" val="32909549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Рисунок 7" descr="Цветок крупным планом">
            <a:extLst>
              <a:ext uri="{FF2B5EF4-FFF2-40B4-BE49-F238E27FC236}">
                <a16:creationId xmlns:a16="http://schemas.microsoft.com/office/drawing/2014/main" id="{F0D265DC-2623-44DB-8FE1-DB41A2D5D2C2}"/>
              </a:ext>
            </a:extLst>
          </p:cNvPr>
          <p:cNvPicPr>
            <a:picLocks noChangeAspect="1"/>
          </p:cNvPicPr>
          <p:nvPr/>
        </p:nvPicPr>
        <p:blipFill rotWithShape="1">
          <a:blip r:embed="rId3"/>
          <a:srcRect l="9091" t="23102"/>
          <a:stretch/>
        </p:blipFill>
        <p:spPr>
          <a:xfrm>
            <a:off x="2" y="10"/>
            <a:ext cx="12191695" cy="6857990"/>
          </a:xfrm>
          <a:prstGeom prst="rect">
            <a:avLst/>
          </a:prstGeom>
        </p:spPr>
      </p:pic>
      <p:sp>
        <p:nvSpPr>
          <p:cNvPr id="2" name="Заголовок 1">
            <a:extLst>
              <a:ext uri="{FF2B5EF4-FFF2-40B4-BE49-F238E27FC236}">
                <a16:creationId xmlns:a16="http://schemas.microsoft.com/office/drawing/2014/main" id="{670F4085-7B99-4890-84CA-8B28482C1791}"/>
              </a:ext>
            </a:extLst>
          </p:cNvPr>
          <p:cNvSpPr>
            <a:spLocks noGrp="1"/>
          </p:cNvSpPr>
          <p:nvPr>
            <p:ph type="ctrTitle"/>
          </p:nvPr>
        </p:nvSpPr>
        <p:spPr>
          <a:xfrm>
            <a:off x="4065511" y="3361978"/>
            <a:ext cx="6832497" cy="1494099"/>
          </a:xfrm>
        </p:spPr>
        <p:txBody>
          <a:bodyPr rtlCol="0">
            <a:normAutofit fontScale="90000"/>
          </a:bodyPr>
          <a:lstStyle/>
          <a:p>
            <a:br>
              <a:rPr lang="en-US" b="1" dirty="0">
                <a:solidFill>
                  <a:schemeClr val="bg1"/>
                </a:solidFill>
              </a:rPr>
            </a:br>
            <a:r>
              <a:rPr lang="en-US" sz="7300" b="1" dirty="0">
                <a:solidFill>
                  <a:srgbClr val="FF0000"/>
                </a:solidFill>
              </a:rPr>
              <a:t>Assertiveness Test</a:t>
            </a:r>
            <a:br>
              <a:rPr lang="ru-RU" dirty="0"/>
            </a:br>
            <a:endParaRPr lang="ru-RU" sz="4400" noProof="1">
              <a:solidFill>
                <a:srgbClr val="FFFFFE"/>
              </a:solidFill>
            </a:endParaRPr>
          </a:p>
        </p:txBody>
      </p:sp>
      <p:sp>
        <p:nvSpPr>
          <p:cNvPr id="3" name="Подзаголовок 2">
            <a:extLst>
              <a:ext uri="{FF2B5EF4-FFF2-40B4-BE49-F238E27FC236}">
                <a16:creationId xmlns:a16="http://schemas.microsoft.com/office/drawing/2014/main" id="{6AFED8D9-CFCB-454D-A2A6-7F299E2D18E7}"/>
              </a:ext>
            </a:extLst>
          </p:cNvPr>
          <p:cNvSpPr>
            <a:spLocks noGrp="1"/>
          </p:cNvSpPr>
          <p:nvPr>
            <p:ph type="subTitle" idx="1"/>
          </p:nvPr>
        </p:nvSpPr>
        <p:spPr>
          <a:xfrm>
            <a:off x="4065511" y="4669144"/>
            <a:ext cx="6832499" cy="716529"/>
          </a:xfrm>
        </p:spPr>
        <p:txBody>
          <a:bodyPr rtlCol="0">
            <a:normAutofit/>
          </a:bodyPr>
          <a:lstStyle/>
          <a:p>
            <a:pPr rtl="0"/>
            <a:endParaRPr lang="ru-RU" sz="1600" noProof="1">
              <a:solidFill>
                <a:srgbClr val="FFFFFE"/>
              </a:solidFill>
            </a:endParaRPr>
          </a:p>
        </p:txBody>
      </p:sp>
    </p:spTree>
    <p:extLst>
      <p:ext uri="{BB962C8B-B14F-4D97-AF65-F5344CB8AC3E}">
        <p14:creationId xmlns:p14="http://schemas.microsoft.com/office/powerpoint/2010/main" val="3837201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7B3E0F-D82C-4C50-843C-917E9B87E66E}"/>
              </a:ext>
            </a:extLst>
          </p:cNvPr>
          <p:cNvSpPr/>
          <p:nvPr/>
        </p:nvSpPr>
        <p:spPr>
          <a:xfrm>
            <a:off x="1305017" y="204186"/>
            <a:ext cx="10244832" cy="4255589"/>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19. I agree with the saying: "First of all, look for a helping hand at your own shoulder."</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20. Friends have a great influence on me.</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21. I am always right, even if others think otherwise.</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400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93C7516-9443-4823-8F7C-217D8706CF98}"/>
              </a:ext>
            </a:extLst>
          </p:cNvPr>
          <p:cNvSpPr/>
          <p:nvPr/>
        </p:nvSpPr>
        <p:spPr>
          <a:xfrm>
            <a:off x="1296139" y="275207"/>
            <a:ext cx="10617694" cy="4255589"/>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22. I agree that participation is important, not winning.</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23. Before you do anything, take a good look I'll see how others will take it.</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24. I never envy anyone.</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838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0DAFFED-B364-466A-BB80-10CBABB17D5B}"/>
              </a:ext>
            </a:extLst>
          </p:cNvPr>
          <p:cNvSpPr/>
          <p:nvPr/>
        </p:nvSpPr>
        <p:spPr>
          <a:xfrm>
            <a:off x="1340528" y="284085"/>
            <a:ext cx="9951868" cy="5514651"/>
          </a:xfrm>
          <a:prstGeom prst="rect">
            <a:avLst/>
          </a:prstGeom>
        </p:spPr>
        <p:txBody>
          <a:bodyPr wrap="square">
            <a:spAutoFit/>
          </a:bodyPr>
          <a:lstStyle/>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Processing results</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Now count the number of positive answers to the following questions:</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6, 7, 11, 13, 18, 20, 23</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Variant A =</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4, 8, 10, 14, 17, 19, 22</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Variant B =</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5, 9, 12, 15, 16, 21, 24</a:t>
            </a:r>
            <a:endParaRPr lang="ru-RU" sz="3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Variant </a:t>
            </a:r>
            <a:r>
              <a:rPr lang="en-US" sz="3200" b="1" cap="all" dirty="0">
                <a:latin typeface="Arial" panose="020B0604020202020204" pitchFamily="34" charset="0"/>
                <a:ea typeface="Calibri" panose="020F0502020204030204" pitchFamily="34" charset="0"/>
                <a:cs typeface="Arial" panose="020B0604020202020204" pitchFamily="34" charset="0"/>
              </a:rPr>
              <a:t>c</a:t>
            </a:r>
            <a:r>
              <a:rPr lang="en-US" sz="3200" b="1" dirty="0">
                <a:latin typeface="Arial" panose="020B0604020202020204" pitchFamily="34" charset="0"/>
                <a:ea typeface="Calibri" panose="020F0502020204030204" pitchFamily="34" charset="0"/>
                <a:cs typeface="Arial" panose="020B0604020202020204" pitchFamily="34" charset="0"/>
              </a:rPr>
              <a:t> =</a:t>
            </a:r>
            <a:endParaRPr lang="ru-RU"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119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3629FBB-CF28-4E09-9880-68A9080F1F74}"/>
              </a:ext>
            </a:extLst>
          </p:cNvPr>
          <p:cNvSpPr/>
          <p:nvPr/>
        </p:nvSpPr>
        <p:spPr>
          <a:xfrm>
            <a:off x="1242874" y="248575"/>
            <a:ext cx="10377996" cy="4413259"/>
          </a:xfrm>
          <a:prstGeom prst="rect">
            <a:avLst/>
          </a:prstGeom>
        </p:spPr>
        <p:txBody>
          <a:bodyPr wrap="square">
            <a:spAutoFit/>
          </a:bodyPr>
          <a:lstStyle/>
          <a:p>
            <a:pPr>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What did the test show?</a:t>
            </a:r>
            <a:endParaRPr lang="ru-RU"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The highest score is received in variant 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You have an idea of assertiveness, but you don't really use it in your life. You often feel dissatisfied with yourself and others.</a:t>
            </a:r>
            <a:endParaRPr lang="ru-RU" sz="28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The highest score is received in variant B. </a:t>
            </a:r>
            <a:r>
              <a:rPr lang="en-US" sz="2800" dirty="0">
                <a:latin typeface="Arial" panose="020B0604020202020204" pitchFamily="34" charset="0"/>
                <a:ea typeface="Calibri" panose="020F0502020204030204" pitchFamily="34" charset="0"/>
                <a:cs typeface="Arial" panose="020B0604020202020204" pitchFamily="34" charset="0"/>
              </a:rPr>
              <a:t>You are on the right track and can master assertiveness very well. In principle, you are already able to act in the right direction. Sometimes your attempts to act assertively result in aggressiveness. But it doesn't matter. What student didn't get bumps!</a:t>
            </a:r>
            <a:endParaRPr lang="ru-RU"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646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8D7333-CD86-49A0-B645-51F6ABE8C02C}"/>
              </a:ext>
            </a:extLst>
          </p:cNvPr>
          <p:cNvSpPr/>
          <p:nvPr/>
        </p:nvSpPr>
        <p:spPr>
          <a:xfrm>
            <a:off x="1198485" y="159798"/>
            <a:ext cx="10102789" cy="2825004"/>
          </a:xfrm>
          <a:prstGeom prst="rect">
            <a:avLst/>
          </a:prstGeom>
        </p:spPr>
        <p:txBody>
          <a:bodyPr wrap="square">
            <a:spAutoFit/>
          </a:bodyPr>
          <a:lstStyle/>
          <a:p>
            <a:pPr algn="just">
              <a:lnSpc>
                <a:spcPct val="107000"/>
              </a:lnSpc>
              <a:spcAft>
                <a:spcPts val="800"/>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The highest score is received in variant C</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Despite the results of the previous two counts, you have a very good chance of mastering assertiveness. In short, you have formed an opinion about yourself and your behavior, you evaluate yourself realistically, and this is a good basis for acquiring any skill necessary when contacting others.</a:t>
            </a:r>
            <a:endParaRPr lang="ru-RU"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082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D797B66-0BAE-44AD-93DA-84744C0E25DB}"/>
              </a:ext>
            </a:extLst>
          </p:cNvPr>
          <p:cNvSpPr/>
          <p:nvPr/>
        </p:nvSpPr>
        <p:spPr>
          <a:xfrm>
            <a:off x="1180729" y="133165"/>
            <a:ext cx="10031767" cy="5832109"/>
          </a:xfrm>
          <a:prstGeom prst="rect">
            <a:avLst/>
          </a:prstGeom>
        </p:spPr>
        <p:txBody>
          <a:bodyPr wrap="square">
            <a:spAutoFit/>
          </a:bodyPr>
          <a:lstStyle/>
          <a:p>
            <a:pPr algn="just">
              <a:lnSpc>
                <a:spcPct val="107000"/>
              </a:lnSpc>
              <a:spcAft>
                <a:spcPts val="800"/>
              </a:spcAft>
            </a:pP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The lowest score is received in variant B</a:t>
            </a:r>
            <a:r>
              <a:rPr lang="en-US" sz="2600" b="1" dirty="0">
                <a:latin typeface="Arial" panose="020B0604020202020204" pitchFamily="34" charset="0"/>
                <a:ea typeface="Calibri" panose="020F0502020204030204" pitchFamily="34" charset="0"/>
                <a:cs typeface="Arial" panose="020B0604020202020204" pitchFamily="34" charset="0"/>
              </a:rPr>
              <a:t>.</a:t>
            </a:r>
            <a:r>
              <a:rPr lang="en-US" sz="2600" dirty="0">
                <a:latin typeface="Arial" panose="020B0604020202020204" pitchFamily="34" charset="0"/>
                <a:ea typeface="Calibri" panose="020F0502020204030204" pitchFamily="34" charset="0"/>
                <a:cs typeface="Arial" panose="020B0604020202020204" pitchFamily="34" charset="0"/>
              </a:rPr>
              <a:t> The fact that you fail to take many of the chances that life gives you is not a tragedy. It is important to learn to live in harmony with yourself and know what to do. You can master assertiveness or be content with what you are. The second option is the most likely, since it does not require the effort of such things as assertiveness training.</a:t>
            </a:r>
            <a:endParaRPr lang="ru-RU" sz="2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The lowest score is received in variant A</a:t>
            </a:r>
            <a:r>
              <a:rPr lang="en-US" sz="2600" b="1" dirty="0">
                <a:latin typeface="Arial" panose="020B0604020202020204" pitchFamily="34" charset="0"/>
                <a:ea typeface="Calibri" panose="020F0502020204030204" pitchFamily="34" charset="0"/>
                <a:cs typeface="Arial" panose="020B0604020202020204" pitchFamily="34" charset="0"/>
              </a:rPr>
              <a:t>.</a:t>
            </a:r>
            <a:r>
              <a:rPr lang="en-US" sz="2600" dirty="0">
                <a:latin typeface="Arial" panose="020B0604020202020204" pitchFamily="34" charset="0"/>
                <a:ea typeface="Calibri" panose="020F0502020204030204" pitchFamily="34" charset="0"/>
                <a:cs typeface="Arial" panose="020B0604020202020204" pitchFamily="34" charset="0"/>
              </a:rPr>
              <a:t> Assertiveness can be learned. As S. </a:t>
            </a:r>
            <a:r>
              <a:rPr lang="en-US" sz="2600" dirty="0" err="1">
                <a:latin typeface="Arial" panose="020B0604020202020204" pitchFamily="34" charset="0"/>
                <a:ea typeface="Calibri" panose="020F0502020204030204" pitchFamily="34" charset="0"/>
                <a:cs typeface="Arial" panose="020B0604020202020204" pitchFamily="34" charset="0"/>
              </a:rPr>
              <a:t>Lek</a:t>
            </a:r>
            <a:r>
              <a:rPr lang="en-US" sz="2600" dirty="0">
                <a:latin typeface="Arial" panose="020B0604020202020204" pitchFamily="34" charset="0"/>
                <a:ea typeface="Calibri" panose="020F0502020204030204" pitchFamily="34" charset="0"/>
                <a:cs typeface="Arial" panose="020B0604020202020204" pitchFamily="34" charset="0"/>
              </a:rPr>
              <a:t> said: "Training is everything, even cauliflower is just a well-trained white cabbage."</a:t>
            </a:r>
            <a:endParaRPr lang="ru-RU" sz="2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600" b="1" dirty="0">
                <a:solidFill>
                  <a:srgbClr val="FF0000"/>
                </a:solidFill>
                <a:latin typeface="Arial" panose="020B0604020202020204" pitchFamily="34" charset="0"/>
                <a:ea typeface="Calibri" panose="020F0502020204030204" pitchFamily="34" charset="0"/>
                <a:cs typeface="Arial" panose="020B0604020202020204" pitchFamily="34" charset="0"/>
              </a:rPr>
              <a:t>The lowest score is received </a:t>
            </a:r>
            <a:r>
              <a:rPr lang="en-US" sz="2600" b="1">
                <a:solidFill>
                  <a:srgbClr val="FF0000"/>
                </a:solidFill>
                <a:latin typeface="Arial" panose="020B0604020202020204" pitchFamily="34" charset="0"/>
                <a:ea typeface="Calibri" panose="020F0502020204030204" pitchFamily="34" charset="0"/>
                <a:cs typeface="Arial" panose="020B0604020202020204" pitchFamily="34" charset="0"/>
              </a:rPr>
              <a:t>in variant </a:t>
            </a:r>
            <a:r>
              <a:rPr lang="en-US" sz="2600" b="1" cap="all">
                <a:solidFill>
                  <a:srgbClr val="FF0000"/>
                </a:solidFill>
                <a:latin typeface="Arial" panose="020B0604020202020204" pitchFamily="34" charset="0"/>
                <a:ea typeface="Calibri" panose="020F0502020204030204" pitchFamily="34" charset="0"/>
                <a:cs typeface="Arial" panose="020B0604020202020204" pitchFamily="34" charset="0"/>
              </a:rPr>
              <a:t>C</a:t>
            </a:r>
            <a:r>
              <a:rPr lang="en-US" sz="2600" dirty="0">
                <a:latin typeface="Arial" panose="020B0604020202020204" pitchFamily="34" charset="0"/>
                <a:ea typeface="Calibri" panose="020F0502020204030204" pitchFamily="34" charset="0"/>
                <a:cs typeface="Arial" panose="020B0604020202020204" pitchFamily="34" charset="0"/>
              </a:rPr>
              <a:t>. That's a problem. You overestimate yourself and do not behave quite sincerely. It's not so much about self-deception as it is about seeing yourself in a better light... It would be nice to reflect on yourself.</a:t>
            </a:r>
            <a:endParaRPr lang="ru-RU" sz="2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937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5B508F-E9DC-4F72-BD35-E2FAD205AE89}"/>
              </a:ext>
            </a:extLst>
          </p:cNvPr>
          <p:cNvSpPr/>
          <p:nvPr/>
        </p:nvSpPr>
        <p:spPr>
          <a:xfrm>
            <a:off x="1278384" y="532661"/>
            <a:ext cx="9916358" cy="3849644"/>
          </a:xfrm>
          <a:prstGeom prst="rect">
            <a:avLst/>
          </a:prstGeom>
        </p:spPr>
        <p:txBody>
          <a:bodyPr wrap="square">
            <a:spAutoFit/>
          </a:bodyPr>
          <a:lstStyle/>
          <a:p>
            <a:pPr indent="457200" algn="just">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The term “assertiveness "comes from the English verb" to assert” which means to insist on your own, to assert, to declare, and to defend your rights.</a:t>
            </a:r>
            <a:endParaRPr lang="ru-RU" sz="28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Assertive behavior is the direct, honest, and decisive expression of one's position, feelings, thoughts, and desires to another person, while respecting the other person's feelings, position, thoughts, and desires and trying to reach a working compromise.</a:t>
            </a:r>
            <a:endParaRPr lang="ru-RU"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447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41DB5E1-ABC0-4E95-A7F2-6871A13D84F9}"/>
              </a:ext>
            </a:extLst>
          </p:cNvPr>
          <p:cNvSpPr/>
          <p:nvPr/>
        </p:nvSpPr>
        <p:spPr>
          <a:xfrm>
            <a:off x="1260629" y="319596"/>
            <a:ext cx="10040645" cy="6154762"/>
          </a:xfrm>
          <a:prstGeom prst="rect">
            <a:avLst/>
          </a:prstGeom>
        </p:spPr>
        <p:txBody>
          <a:bodyPr wrap="square">
            <a:spAutoFit/>
          </a:bodyPr>
          <a:lstStyle/>
          <a:p>
            <a:pPr indent="457200" algn="just">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An assertive person does not act to the detriment of anyone, respecting the rights of other people, but at the same time he does not allow himself to be pulled out of the ropes. He achieves the desired goal without harming others.</a:t>
            </a:r>
            <a:endParaRPr lang="ru-RU" sz="28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He gets his way without manipulating his opponents, without causing them to feel guilty or in any other way emotionally blackmailing them. He knows how to persuade others to give him help or courtesy. He does not shut himself in, being denied what he, in fact, had no right to expect. If there is a conflict of interests, he is able to negotiate and find a compromise solution that satisfies both sides.</a:t>
            </a:r>
            <a:endParaRPr lang="ru-RU"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132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5A9A8B-B755-4633-9217-A73653D7AD85}"/>
              </a:ext>
            </a:extLst>
          </p:cNvPr>
          <p:cNvSpPr/>
          <p:nvPr/>
        </p:nvSpPr>
        <p:spPr>
          <a:xfrm>
            <a:off x="1127464" y="0"/>
            <a:ext cx="10679837" cy="4926220"/>
          </a:xfrm>
          <a:prstGeom prst="rect">
            <a:avLst/>
          </a:prstGeom>
        </p:spPr>
        <p:txBody>
          <a:bodyPr wrap="square">
            <a:spAutoFit/>
          </a:bodyPr>
          <a:lstStyle/>
          <a:p>
            <a:pPr>
              <a:lnSpc>
                <a:spcPct val="107000"/>
              </a:lnSpc>
              <a:spcAft>
                <a:spcPts val="800"/>
              </a:spcAft>
            </a:pPr>
            <a:r>
              <a:rPr lang="en-US" sz="2800" b="1" u="sng" dirty="0">
                <a:latin typeface="Arial" panose="020B0604020202020204" pitchFamily="34" charset="0"/>
                <a:ea typeface="Calibri" panose="020F0502020204030204" pitchFamily="34" charset="0"/>
                <a:cs typeface="Arial" panose="020B0604020202020204" pitchFamily="34" charset="0"/>
              </a:rPr>
              <a:t>Let's find out how assertive you are.</a:t>
            </a: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u="sng" dirty="0">
                <a:latin typeface="Arial" panose="020B0604020202020204" pitchFamily="34" charset="0"/>
                <a:ea typeface="Calibri" panose="020F0502020204030204" pitchFamily="34" charset="0"/>
                <a:cs typeface="Arial" panose="020B0604020202020204" pitchFamily="34" charset="0"/>
              </a:rPr>
              <a:t>Instruction manual. Answer the following questions using " yes " or "no":</a:t>
            </a: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1. I am annoyed by other people's mistakes.</a:t>
            </a:r>
            <a:endParaRPr lang="ru-RU"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 " yes "       b) "no"</a:t>
            </a: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2. I can remind a friend of a debt.</a:t>
            </a:r>
            <a:endParaRPr lang="ru-RU"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 " yes "       b) "no"</a:t>
            </a: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3. I tell lies from time to time.</a:t>
            </a:r>
            <a:endParaRPr lang="ru-RU"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 " yes "       b) "no"</a:t>
            </a:r>
            <a:endParaRPr lang="ru-RU"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185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7F9B9D9-C7D3-4A2F-A1B1-3633E5E49A6E}"/>
              </a:ext>
            </a:extLst>
          </p:cNvPr>
          <p:cNvSpPr/>
          <p:nvPr/>
        </p:nvSpPr>
        <p:spPr>
          <a:xfrm>
            <a:off x="1242873" y="275208"/>
            <a:ext cx="9428085" cy="3728649"/>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4. I can take care of myself.</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5. I used to ride like a hare.</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6. Competition is better than cooperation.</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56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4BCD555-7B8C-41C0-A1C3-75D1E0E12371}"/>
              </a:ext>
            </a:extLst>
          </p:cNvPr>
          <p:cNvSpPr/>
          <p:nvPr/>
        </p:nvSpPr>
        <p:spPr>
          <a:xfrm>
            <a:off x="1340527" y="275208"/>
            <a:ext cx="8895425" cy="4255589"/>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7. I often torment myself over trifles. </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8. I am an independent person and quite determined.</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9. I love everyone I know.</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908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9B5B8A7-E25D-4AD6-94C9-52D8CB65C156}"/>
              </a:ext>
            </a:extLst>
          </p:cNvPr>
          <p:cNvSpPr/>
          <p:nvPr/>
        </p:nvSpPr>
        <p:spPr>
          <a:xfrm>
            <a:off x="1242874" y="292963"/>
            <a:ext cx="10093910" cy="4885120"/>
          </a:xfrm>
          <a:prstGeom prst="rect">
            <a:avLst/>
          </a:prstGeom>
        </p:spPr>
        <p:txBody>
          <a:bodyPr wrap="square">
            <a:spAutoFit/>
          </a:bodyPr>
          <a:lstStyle/>
          <a:p>
            <a:pPr algn="just">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10. I believe in myself. I have enough strength</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to cope with the current problems.</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11. Nothing can be done, a person should always be on the</a:t>
            </a:r>
            <a:r>
              <a:rPr lang="ru-RU" sz="3200" b="1" dirty="0">
                <a:latin typeface="Arial" panose="020B0604020202020204" pitchFamily="34" charset="0"/>
                <a:ea typeface="Calibri" panose="020F0502020204030204" pitchFamily="34" charset="0"/>
                <a:cs typeface="Arial" panose="020B0604020202020204" pitchFamily="34" charset="0"/>
              </a:rPr>
              <a:t> </a:t>
            </a:r>
            <a:r>
              <a:rPr lang="en-US" sz="3200" b="1" dirty="0">
                <a:latin typeface="Arial" panose="020B0604020202020204" pitchFamily="34" charset="0"/>
                <a:ea typeface="Calibri" panose="020F0502020204030204" pitchFamily="34" charset="0"/>
                <a:cs typeface="Arial" panose="020B0604020202020204" pitchFamily="34" charset="0"/>
              </a:rPr>
              <a:t>alert to be able to protect their interests.</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12. I never laugh at obscene jokes.</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541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5DD5C6-FB1F-45A7-8B99-213709C3A568}"/>
              </a:ext>
            </a:extLst>
          </p:cNvPr>
          <p:cNvSpPr/>
          <p:nvPr/>
        </p:nvSpPr>
        <p:spPr>
          <a:xfrm>
            <a:off x="1242873" y="168676"/>
            <a:ext cx="9445841" cy="4255589"/>
          </a:xfrm>
          <a:prstGeom prst="rect">
            <a:avLst/>
          </a:prstGeom>
        </p:spPr>
        <p:txBody>
          <a:bodyPr wrap="square">
            <a:spAutoFit/>
          </a:bodyPr>
          <a:lstStyle/>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13. I recognize and respect authority figures.</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14. I never allow myself to be twisted into ropes.</a:t>
            </a:r>
            <a:r>
              <a:rPr lang="ru-RU" sz="3200" b="1" dirty="0">
                <a:latin typeface="Arial" panose="020B0604020202020204" pitchFamily="34" charset="0"/>
                <a:ea typeface="Calibri" panose="020F0502020204030204" pitchFamily="34" charset="0"/>
                <a:cs typeface="Arial" panose="020B0604020202020204" pitchFamily="34" charset="0"/>
              </a:rPr>
              <a:t> </a:t>
            </a:r>
            <a:r>
              <a:rPr lang="en-US" sz="3200" b="1" dirty="0">
                <a:latin typeface="Arial" panose="020B0604020202020204" pitchFamily="34" charset="0"/>
                <a:ea typeface="Calibri" panose="020F0502020204030204" pitchFamily="34" charset="0"/>
                <a:cs typeface="Arial" panose="020B0604020202020204" pitchFamily="34" charset="0"/>
              </a:rPr>
              <a:t>I object.</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15. I support every good endeavor.</a:t>
            </a:r>
            <a:endParaRPr lang="ru-RU" sz="32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3200" b="1" dirty="0">
                <a:latin typeface="Arial" panose="020B0604020202020204" pitchFamily="34" charset="0"/>
                <a:ea typeface="Calibri" panose="020F0502020204030204" pitchFamily="34" charset="0"/>
                <a:cs typeface="Arial" panose="020B0604020202020204" pitchFamily="34" charset="0"/>
              </a:rPr>
              <a:t>a) " yes "       b) "no"</a:t>
            </a:r>
            <a:endParaRPr lang="ru-RU"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817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E622AC-6A60-4F9A-93A4-3A2DF2191260}"/>
              </a:ext>
            </a:extLst>
          </p:cNvPr>
          <p:cNvSpPr/>
          <p:nvPr/>
        </p:nvSpPr>
        <p:spPr>
          <a:xfrm>
            <a:off x="1926455" y="470518"/>
            <a:ext cx="9738804" cy="3864904"/>
          </a:xfrm>
          <a:prstGeom prst="rect">
            <a:avLst/>
          </a:prstGeom>
        </p:spPr>
        <p:txBody>
          <a:bodyPr wrap="square">
            <a:spAutoFit/>
          </a:bodyPr>
          <a:lstStyle/>
          <a:p>
            <a:pP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16. I never lie.</a:t>
            </a:r>
            <a:endParaRPr lang="ru-RU"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 " yes "       b) "no"</a:t>
            </a: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17. I am a practical person.</a:t>
            </a:r>
            <a:endParaRPr lang="ru-RU"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 " yes "       b) "no"</a:t>
            </a:r>
            <a:endParaRPr lang="ru-R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18. The only thing that depresses me is the fact that I can fail.</a:t>
            </a:r>
            <a:endParaRPr lang="ru-RU" sz="28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a) " yes "       b) "no"</a:t>
            </a:r>
            <a:endParaRPr lang="ru-RU"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591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41621F-A11F-49D8-B5A3-4A00D63DBFF0}"/>
</file>

<file path=customXml/itemProps2.xml><?xml version="1.0" encoding="utf-8"?>
<ds:datastoreItem xmlns:ds="http://schemas.openxmlformats.org/officeDocument/2006/customXml" ds:itemID="{AF84705B-9857-466E-B7C0-E9A49FB9FE6E}"/>
</file>

<file path=customXml/itemProps3.xml><?xml version="1.0" encoding="utf-8"?>
<ds:datastoreItem xmlns:ds="http://schemas.openxmlformats.org/officeDocument/2006/customXml" ds:itemID="{96810D84-4527-4F58-9012-70F97B4A7D5F}"/>
</file>

<file path=docProps/app.xml><?xml version="1.0" encoding="utf-8"?>
<Properties xmlns="http://schemas.openxmlformats.org/officeDocument/2006/extended-properties" xmlns:vt="http://schemas.openxmlformats.org/officeDocument/2006/docPropsVTypes">
  <Template>TM04033919[[fn=Контур]]</Template>
  <TotalTime>0</TotalTime>
  <Words>1138</Words>
  <Application>Microsoft Office PowerPoint</Application>
  <PresentationFormat>Широкоэкранный</PresentationFormat>
  <Paragraphs>72</Paragraphs>
  <Slides>15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Tw Cen MT</vt:lpstr>
      <vt:lpstr>Контур</vt:lpstr>
      <vt:lpstr> Assertiveness Test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2021-03-16T14:01:22Z</dcterms:created>
  <dcterms:modified xsi:type="dcterms:W3CDTF">2021-03-16T18:56:02Z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